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4000" dirty="0" smtClean="0"/>
              <a:t>Az állam vezetése régen és ma. Kornis Gyula és Henry Kissinger. </a:t>
            </a:r>
            <a:endParaRPr lang="hu-HU" sz="40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Politológus vándorgyűlés, 2026. május 15, Miskolc.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99581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Kornis-i vezetőfelfogás lényege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200" dirty="0" smtClean="0"/>
              <a:t>Függetlenség a parlamenttől és a pártoktól. Csak így tudja megvalósítani az egészre vonatkozó eszményeit (a parlament a csoportérdekek megjelenési formája). </a:t>
            </a:r>
          </a:p>
          <a:p>
            <a:r>
              <a:rPr lang="hu-HU" sz="3200" dirty="0" smtClean="0"/>
              <a:t>Csak ebből a szerepből tudhat „egy sereg </a:t>
            </a:r>
            <a:r>
              <a:rPr lang="hu-HU" sz="3200" dirty="0" err="1" smtClean="0"/>
              <a:t>kérédést</a:t>
            </a:r>
            <a:r>
              <a:rPr lang="hu-HU" sz="3200" dirty="0" smtClean="0"/>
              <a:t> a nemezt érdekében </a:t>
            </a:r>
            <a:r>
              <a:rPr lang="hu-HU" sz="3200" dirty="0" err="1" smtClean="0"/>
              <a:t>depolitizálni</a:t>
            </a:r>
            <a:r>
              <a:rPr lang="hu-HU" sz="3200" dirty="0" smtClean="0"/>
              <a:t>”. 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257186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Kissinger államfelfogása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Hát 1945 utáni vezetőt vizsgál:</a:t>
            </a:r>
          </a:p>
          <a:p>
            <a:r>
              <a:rPr lang="hu-HU" dirty="0" smtClean="0"/>
              <a:t>- </a:t>
            </a:r>
            <a:r>
              <a:rPr lang="hu-HU" dirty="0" err="1" smtClean="0"/>
              <a:t>Adanauer</a:t>
            </a:r>
            <a:r>
              <a:rPr lang="hu-HU" dirty="0" smtClean="0"/>
              <a:t>;</a:t>
            </a:r>
          </a:p>
          <a:p>
            <a:r>
              <a:rPr lang="hu-HU" dirty="0" smtClean="0"/>
              <a:t>De Gaulle;</a:t>
            </a:r>
          </a:p>
          <a:p>
            <a:r>
              <a:rPr lang="hu-HU" dirty="0" smtClean="0"/>
              <a:t>Nixon;</a:t>
            </a:r>
          </a:p>
          <a:p>
            <a:r>
              <a:rPr lang="hu-HU" dirty="0" smtClean="0"/>
              <a:t>Szadat;</a:t>
            </a:r>
          </a:p>
          <a:p>
            <a:r>
              <a:rPr lang="hu-HU" dirty="0" err="1" smtClean="0"/>
              <a:t>Li-Kuong</a:t>
            </a:r>
            <a:r>
              <a:rPr lang="hu-HU" dirty="0" smtClean="0"/>
              <a:t> </a:t>
            </a:r>
            <a:r>
              <a:rPr lang="hu-HU" dirty="0" err="1" smtClean="0"/>
              <a:t>Jao</a:t>
            </a:r>
            <a:r>
              <a:rPr lang="hu-HU" dirty="0" smtClean="0"/>
              <a:t>;</a:t>
            </a:r>
          </a:p>
          <a:p>
            <a:r>
              <a:rPr lang="hu-HU" dirty="0" smtClean="0"/>
              <a:t>Tha5rtccher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77836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Vizsgálatának két iránya</a:t>
            </a:r>
            <a:endParaRPr lang="hu-HU" dirty="0"/>
          </a:p>
        </p:txBody>
      </p:sp>
      <p:pic>
        <p:nvPicPr>
          <p:cNvPr id="5" name="Kép helye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" b="1062"/>
          <a:stretch>
            <a:fillRect/>
          </a:stretch>
        </p:blipFill>
        <p:spPr/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hu-HU" dirty="0" smtClean="0"/>
              <a:t>A társadalmi miliő változása és hatása a vezetésre;</a:t>
            </a:r>
          </a:p>
          <a:p>
            <a:pPr marL="342900" indent="-342900">
              <a:buAutoNum type="arabicPeriod"/>
            </a:pPr>
            <a:r>
              <a:rPr lang="hu-HU" dirty="0" smtClean="0"/>
              <a:t>Az adott politikusok gondolkodásának, mentalitásának összetevői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53182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1. A vezetők kiválasztódására ható társadalmi közeg 1945 után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Két hagyománnyal szakítás:</a:t>
            </a:r>
          </a:p>
          <a:p>
            <a:r>
              <a:rPr lang="hu-HU" dirty="0" smtClean="0"/>
              <a:t>1. Az 1914 előtti politikusokkal szembeni bizalmatlanság;</a:t>
            </a:r>
          </a:p>
          <a:p>
            <a:r>
              <a:rPr lang="hu-HU" dirty="0" smtClean="0"/>
              <a:t>2. Az erre válaszul fellépő totalitárius vezetők.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75240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Meritokrácia</a:t>
            </a:r>
            <a:r>
              <a:rPr lang="hu-HU" dirty="0" smtClean="0"/>
              <a:t> és demokrácia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sz="3200" dirty="0" smtClean="0"/>
              <a:t>Egy új intézményesülés, amely mindkettőt előtérbe helyezi. </a:t>
            </a:r>
          </a:p>
          <a:p>
            <a:r>
              <a:rPr lang="hu-HU" sz="3200" dirty="0" smtClean="0"/>
              <a:t>Háttérbe szorulnak az érdem és teljesítmény nélküli vezetők.</a:t>
            </a:r>
          </a:p>
          <a:p>
            <a:r>
              <a:rPr lang="hu-HU" sz="3200" dirty="0" smtClean="0"/>
              <a:t>Mind a hat vezető középosztályi hátterű (egyik sem felső körökből jött. 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827519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Érdemalapú intézmények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Honnan erednek?</a:t>
            </a:r>
          </a:p>
          <a:p>
            <a:r>
              <a:rPr lang="hu-HU" dirty="0" smtClean="0"/>
              <a:t>Franciaországban például az 1870-71-es háború után jönnek létre a korábbi állapotok kritikájaként (Politikai tanulmányok Intézete).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0126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hat vezető közös elemei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Nemzeti identitástudat (nem elsősorban globális kérdésekkel, hanem saját nemzetük ügyeivel foglalkoznak)</a:t>
            </a:r>
          </a:p>
          <a:p>
            <a:r>
              <a:rPr lang="hu-HU" dirty="0" smtClean="0"/>
              <a:t>Nem törekszenek konszenzusra (szerették volna, ha a társadalmaik követik őket, de nem törekedtek </a:t>
            </a:r>
            <a:r>
              <a:rPr lang="hu-HU" dirty="0" err="1" smtClean="0"/>
              <a:t>konszenzusr</a:t>
            </a:r>
            <a:r>
              <a:rPr lang="hu-HU" dirty="0" smtClean="0"/>
              <a:t>);</a:t>
            </a:r>
          </a:p>
          <a:p>
            <a:r>
              <a:rPr lang="hu-HU" dirty="0" smtClean="0"/>
              <a:t>Kissinger külön kiemeli az önreflexiót, a változtatni tudás képességét: „olyan tudást kaptak, amelynek segítségével megértették a világot, valamint mások és önmaguk lélektanát”. </a:t>
            </a:r>
          </a:p>
          <a:p>
            <a:r>
              <a:rPr lang="hu-HU" dirty="0" smtClean="0"/>
              <a:t>Fontos tudás: önfegyelem önfejlesztés, jótékonyság, hazafiság, </a:t>
            </a:r>
            <a:r>
              <a:rPr lang="hu-HU" dirty="0" err="1" smtClean="0"/>
              <a:t>önbiozalom</a:t>
            </a:r>
            <a:r>
              <a:rPr lang="hu-HU" dirty="0" smtClean="0"/>
              <a:t>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84334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teljesítmény kor utáni vizuális kor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Ma a </a:t>
            </a:r>
            <a:r>
              <a:rPr lang="hu-HU" dirty="0" err="1" smtClean="0"/>
              <a:t>meritokratikus</a:t>
            </a:r>
            <a:r>
              <a:rPr lang="hu-HU" dirty="0" smtClean="0"/>
              <a:t> elv kiment a divatból. </a:t>
            </a:r>
          </a:p>
          <a:p>
            <a:r>
              <a:rPr lang="hu-HU" dirty="0" smtClean="0"/>
              <a:t>Kissinger úgy látja: a mai nyugati egyetem „már nem érzik feladatuknak, hogy polgárokat – köztük potenciális államférfiakat neveljenek”. </a:t>
            </a:r>
          </a:p>
          <a:p>
            <a:pPr marL="0" indent="0">
              <a:buNone/>
            </a:pPr>
            <a:r>
              <a:rPr lang="hu-HU" dirty="0" smtClean="0"/>
              <a:t>„ a széleskörű és szigorúan humanista oktatás, amely az államférfiak korábbi generációit formálta, kiment a divatból”.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92825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két legfőbb régi elv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Történelem és filozófia. </a:t>
            </a:r>
          </a:p>
          <a:p>
            <a:r>
              <a:rPr lang="hu-HU" dirty="0" smtClean="0"/>
              <a:t>Ma specializált ismeretek. Holott az államférfiak képzelete  hagyományosan a történelemre és a filozófiára támaszkodott.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82019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Mai kor: </a:t>
            </a:r>
            <a:r>
              <a:rPr lang="hu-HU" dirty="0" err="1" smtClean="0"/>
              <a:t>érzelemteleített</a:t>
            </a:r>
            <a:r>
              <a:rPr lang="hu-HU" dirty="0" smtClean="0"/>
              <a:t> politikakép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Ennek 4 eleme: azonnaliság, intenzitás, polaritás, </a:t>
            </a:r>
            <a:r>
              <a:rPr lang="hu-HU" dirty="0" err="1" smtClean="0"/>
              <a:t>komformitás</a:t>
            </a:r>
            <a:r>
              <a:rPr lang="hu-HU" dirty="0" smtClean="0"/>
              <a:t>. </a:t>
            </a:r>
          </a:p>
          <a:p>
            <a:r>
              <a:rPr lang="hu-HU" dirty="0" smtClean="0"/>
              <a:t>Egészen egyszerűen a </a:t>
            </a:r>
            <a:r>
              <a:rPr lang="hu-HU" dirty="0" err="1" smtClean="0"/>
              <a:t>felgyorsultság</a:t>
            </a:r>
            <a:r>
              <a:rPr lang="hu-HU" dirty="0" smtClean="0"/>
              <a:t> következményeivel kell számolni, nemigen van lehetőség államférfivá válni.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94003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előadás három kérdése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1. Van-e értelme az „államvezetés” </a:t>
            </a:r>
            <a:r>
              <a:rPr lang="hu-HU" dirty="0" err="1" smtClean="0"/>
              <a:t>kifejzésnek</a:t>
            </a:r>
            <a:r>
              <a:rPr lang="hu-HU" dirty="0" smtClean="0"/>
              <a:t> manapság?</a:t>
            </a:r>
          </a:p>
          <a:p>
            <a:r>
              <a:rPr lang="hu-HU" dirty="0" smtClean="0"/>
              <a:t>2. Milyen módon hasonlítható össze két nagyon különböző korban élt és nagyon eltérő szellemiségű szerző?</a:t>
            </a:r>
          </a:p>
          <a:p>
            <a:r>
              <a:rPr lang="hu-HU" dirty="0" smtClean="0"/>
              <a:t>3. Munkáikból adódik-e valami tanulság a mai magyar politikára?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02104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Kornis és Kissinger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Több találkozási pont:</a:t>
            </a:r>
          </a:p>
          <a:p>
            <a:endParaRPr lang="hu-HU" dirty="0"/>
          </a:p>
          <a:p>
            <a:r>
              <a:rPr lang="hu-HU" dirty="0" smtClean="0"/>
              <a:t>1. A politikusi lélek, belülről vezéreltség</a:t>
            </a:r>
          </a:p>
          <a:p>
            <a:r>
              <a:rPr lang="hu-HU" dirty="0" smtClean="0"/>
              <a:t>2. Történelmi és filozófiai tájékozottság.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96615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Orbán és Magyar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Kornis könyvét olvasva lehet olyan érzésünk, mintha Orbán akár sorvezetőként is használta volna.</a:t>
            </a:r>
          </a:p>
          <a:p>
            <a:r>
              <a:rPr lang="hu-HU" dirty="0" smtClean="0"/>
              <a:t>Egyelőre nem tudjuk, az új miniszterelnöknek volt-e valamilyen könyvekből </a:t>
            </a:r>
            <a:r>
              <a:rPr lang="hu-HU" smtClean="0"/>
              <a:t>kinyerhető sorvezetője. 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6405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előadás hipotézise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hagyományos értelemben vett államvezetés ma nem támasztható fel, ugyanakkor mégis van értelme a hagyományos államvezetés két átfogó munkájáról beszélni.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6893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Miért kell beszélnünk ma az állam vezetéséről?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Épp azért, mert két kérdés érdekel minket:</a:t>
            </a:r>
          </a:p>
          <a:p>
            <a:r>
              <a:rPr lang="hu-HU" dirty="0" smtClean="0"/>
              <a:t>1. Ugyanaz-e egy állam vezetése, mint egy párté? (hiszen pártvezetőkből lesznek állami </a:t>
            </a:r>
            <a:r>
              <a:rPr lang="hu-HU" dirty="0" err="1" smtClean="0"/>
              <a:t>vzetők</a:t>
            </a:r>
            <a:r>
              <a:rPr lang="hu-HU" dirty="0" smtClean="0"/>
              <a:t>);</a:t>
            </a:r>
          </a:p>
          <a:p>
            <a:r>
              <a:rPr lang="hu-HU" dirty="0" smtClean="0"/>
              <a:t>Melyek a legfontosabb változástendenciák a vezetés 20. századi történetében?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99141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Kiindulópont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rész és az egész képviseletének ellentmondása.</a:t>
            </a:r>
          </a:p>
          <a:p>
            <a:r>
              <a:rPr lang="hu-HU" dirty="0" smtClean="0"/>
              <a:t>A pártvezető részt képvisel egészen addig, amíg hatalomra nem kerül.</a:t>
            </a:r>
          </a:p>
          <a:p>
            <a:r>
              <a:rPr lang="hu-HU" dirty="0" smtClean="0"/>
              <a:t>Onnét bejelenti, hogy az egészet képviseli.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34926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Kornis Gyula koncepciója az államférfi eszményeiről  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hu-HU" sz="2800" dirty="0" smtClean="0"/>
              <a:t>Kornis válasza az, hogy az államférfi fölötte áll a pártpolitikának. </a:t>
            </a:r>
          </a:p>
          <a:p>
            <a:r>
              <a:rPr lang="hu-HU" sz="2800" dirty="0" smtClean="0"/>
              <a:t>Ahhoz, hogy fölötte állhasson, különleges tulajdonságok kellenek. </a:t>
            </a:r>
            <a:endParaRPr lang="hu-HU" sz="2800" dirty="0"/>
          </a:p>
        </p:txBody>
      </p:sp>
      <p:pic>
        <p:nvPicPr>
          <p:cNvPr id="7" name="Kép helye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4" r="51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0136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különleges anyagból gyúrt államférfi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eszmény nem ugyanaz, mint az eszme. Nem eszméi kell legyenek, hanem eszményei. </a:t>
            </a:r>
          </a:p>
          <a:p>
            <a:r>
              <a:rPr lang="hu-HU" dirty="0" smtClean="0"/>
              <a:t>Indoklás: Az eszme az eszmények az értelem síkjára való kitolását, </a:t>
            </a:r>
            <a:r>
              <a:rPr lang="hu-HU" dirty="0" err="1" smtClean="0"/>
              <a:t>elintellektualizálását</a:t>
            </a:r>
            <a:r>
              <a:rPr lang="hu-HU" dirty="0" smtClean="0"/>
              <a:t> jelenti.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17840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Honnan ered az eszmény?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„Magva elsősorban a meleg értékélmény, mely az egyéniség titokzatos mélyéről tör elő, s a külső világ csak indító ingerül szolgál. </a:t>
            </a:r>
          </a:p>
          <a:p>
            <a:r>
              <a:rPr lang="hu-HU" dirty="0" smtClean="0"/>
              <a:t>Kornis 7 eszménye (csak röviden).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395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hetedik:  a humanitás-eszmény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 nemzeti szempont összhangba hozatala az egyetemes emberiség értékeivel.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54603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us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</TotalTime>
  <Words>693</Words>
  <Application>Microsoft Office PowerPoint</Application>
  <PresentationFormat>Szélesvásznú</PresentationFormat>
  <Paragraphs>75</Paragraphs>
  <Slides>21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Organikus</vt:lpstr>
      <vt:lpstr>Az állam vezetése régen és ma. Kornis Gyula és Henry Kissinger. </vt:lpstr>
      <vt:lpstr>Az előadás három kérdése</vt:lpstr>
      <vt:lpstr>Az előadás hipotézise</vt:lpstr>
      <vt:lpstr>Miért kell beszélnünk ma az állam vezetéséről? </vt:lpstr>
      <vt:lpstr>Kiindulópont</vt:lpstr>
      <vt:lpstr>Kornis Gyula koncepciója az államférfi eszményeiről  </vt:lpstr>
      <vt:lpstr>A különleges anyagból gyúrt államférfi </vt:lpstr>
      <vt:lpstr>Honnan ered az eszmény?</vt:lpstr>
      <vt:lpstr>A hetedik:  a humanitás-eszmény</vt:lpstr>
      <vt:lpstr>A Kornis-i vezetőfelfogás lényege</vt:lpstr>
      <vt:lpstr>Kissinger államfelfogása </vt:lpstr>
      <vt:lpstr>Vizsgálatának két iránya</vt:lpstr>
      <vt:lpstr>1. A vezetők kiválasztódására ható társadalmi közeg 1945 után </vt:lpstr>
      <vt:lpstr>Meritokrácia és demokrácia</vt:lpstr>
      <vt:lpstr>Érdemalapú intézmények</vt:lpstr>
      <vt:lpstr>A hat vezető közös elemei </vt:lpstr>
      <vt:lpstr>A teljesítmény kor utáni vizuális kor</vt:lpstr>
      <vt:lpstr>A két legfőbb régi elv</vt:lpstr>
      <vt:lpstr>Mai kor: érzelemteleített politikakép</vt:lpstr>
      <vt:lpstr>Kornis és Kissinger</vt:lpstr>
      <vt:lpstr>Orbán és Magyar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állam vezetése régen és ma. Kornis Gyula és Henry Kissinger. </dc:title>
  <dc:creator>csizmadiaervin@outlook.hu</dc:creator>
  <cp:lastModifiedBy>csizmadiaervin@outlook.hu</cp:lastModifiedBy>
  <cp:revision>6</cp:revision>
  <dcterms:created xsi:type="dcterms:W3CDTF">2026-05-13T14:48:26Z</dcterms:created>
  <dcterms:modified xsi:type="dcterms:W3CDTF">2026-08-06T17:22:37Z</dcterms:modified>
</cp:coreProperties>
</file>